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4" r:id="rId4"/>
    <p:sldId id="285" r:id="rId5"/>
    <p:sldId id="258" r:id="rId6"/>
    <p:sldId id="259" r:id="rId7"/>
    <p:sldId id="260" r:id="rId8"/>
    <p:sldId id="281" r:id="rId9"/>
    <p:sldId id="262" r:id="rId10"/>
    <p:sldId id="263" r:id="rId11"/>
    <p:sldId id="264" r:id="rId12"/>
    <p:sldId id="266" r:id="rId13"/>
    <p:sldId id="282" r:id="rId14"/>
    <p:sldId id="267" r:id="rId15"/>
    <p:sldId id="268" r:id="rId16"/>
    <p:sldId id="269" r:id="rId17"/>
    <p:sldId id="270" r:id="rId18"/>
    <p:sldId id="286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3" r:id="rId3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52" d="100"/>
          <a:sy n="152" d="100"/>
        </p:scale>
        <p:origin x="-360" y="-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"/>
            <a:ext cx="3719072" cy="515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059832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3812652" y="1029877"/>
            <a:ext cx="4695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ИНФОРМАЦИОННАЯ ГИГИЕНА: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32242" y="1501537"/>
            <a:ext cx="3420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НЕ СТАТЬ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ЖЕРТВОЙ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ДЕЗИНФОРМАЦИИ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401870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3851920" y="2715766"/>
            <a:ext cx="45005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/>
              <a:t>Единый день </a:t>
            </a:r>
            <a:br>
              <a:rPr lang="ru-RU" sz="2500" b="1" dirty="0" smtClean="0"/>
            </a:br>
            <a:r>
              <a:rPr lang="ru-RU" sz="2500" b="1" dirty="0" smtClean="0"/>
              <a:t>информирования населения </a:t>
            </a:r>
            <a:br>
              <a:rPr lang="ru-RU" sz="2500" b="1" dirty="0" smtClean="0"/>
            </a:br>
            <a:r>
              <a:rPr lang="ru-RU" sz="2500" b="1" dirty="0" smtClean="0"/>
              <a:t>август </a:t>
            </a:r>
            <a:r>
              <a:rPr lang="ru-RU" sz="2500" b="1" dirty="0"/>
              <a:t>2024 </a:t>
            </a:r>
            <a:r>
              <a:rPr lang="ru-RU" sz="2500" b="1" dirty="0" smtClean="0"/>
              <a:t>г</a:t>
            </a:r>
            <a:r>
              <a:rPr lang="ru-RU" sz="25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272995" y="1025317"/>
            <a:ext cx="5837958" cy="3346632"/>
            <a:chOff x="272995" y="1025317"/>
            <a:chExt cx="5837958" cy="334663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923941" y="1743418"/>
              <a:ext cx="4644721" cy="2628531"/>
            </a:xfrm>
            <a:prstGeom prst="rect">
              <a:avLst/>
            </a:prstGeom>
            <a:solidFill>
              <a:srgbClr val="182C7F">
                <a:alpha val="80000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25344" y="1954361"/>
              <a:ext cx="42479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Европа – это "сад", </a:t>
              </a:r>
              <a:r>
                <a:rPr lang="ru-RU" sz="2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/>
              </a:r>
              <a:br>
                <a:rPr lang="ru-RU" sz="2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2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 </a:t>
              </a:r>
              <a:r>
                <a:rPr lang="ru-RU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окружающий </a:t>
              </a:r>
              <a:r>
                <a:rPr lang="ru-RU" sz="2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её </a:t>
              </a:r>
              <a:r>
                <a:rPr lang="ru-RU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мир – "джунгли", способные вторгнуться в хорошо отлаженный европейский </a:t>
              </a:r>
              <a:r>
                <a:rPr lang="ru-RU" sz="2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механизм…</a:t>
              </a:r>
              <a:endPara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2995" y="1025317"/>
              <a:ext cx="84262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0" b="1" i="1" dirty="0" smtClean="0">
                  <a:solidFill>
                    <a:schemeClr val="bg1"/>
                  </a:solidFill>
                </a:rPr>
                <a:t>“</a:t>
              </a:r>
              <a:endParaRPr lang="ru-RU" sz="16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0800000">
              <a:off x="5091382" y="1654278"/>
              <a:ext cx="101957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0" b="1" i="1" dirty="0" smtClean="0">
                  <a:solidFill>
                    <a:schemeClr val="bg1"/>
                  </a:solidFill>
                </a:rPr>
                <a:t>“</a:t>
              </a:r>
              <a:endParaRPr lang="ru-RU" sz="16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215596" y="3651870"/>
              <a:ext cx="3875785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7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Глава </a:t>
              </a:r>
              <a:r>
                <a:rPr lang="ru-RU" sz="1700" i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евродипломатии</a:t>
              </a:r>
              <a:r>
                <a:rPr lang="ru-RU" sz="17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1700" i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Жозеп</a:t>
              </a:r>
              <a:r>
                <a:rPr lang="ru-RU" sz="17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1700" i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Боррель</a:t>
              </a:r>
              <a:r>
                <a:rPr lang="ru-RU" sz="17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2022 г</a:t>
              </a:r>
              <a:endParaRPr lang="ru-RU" sz="1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289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2" y="2629"/>
            <a:ext cx="37969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771550"/>
            <a:ext cx="5173356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635896" y="843558"/>
            <a:ext cx="4695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ФЕЙК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i="1" dirty="0">
                <a:solidFill>
                  <a:schemeClr val="bg1"/>
                </a:solidFill>
              </a:rPr>
              <a:t>(от англ. </a:t>
            </a:r>
            <a:r>
              <a:rPr lang="en-US" i="1" dirty="0">
                <a:solidFill>
                  <a:schemeClr val="bg1"/>
                </a:solidFill>
              </a:rPr>
              <a:t>fake</a:t>
            </a:r>
            <a:r>
              <a:rPr lang="ru-RU" i="1" dirty="0">
                <a:solidFill>
                  <a:schemeClr val="bg1"/>
                </a:solidFill>
              </a:rPr>
              <a:t> – «</a:t>
            </a:r>
            <a:r>
              <a:rPr lang="be-BY" i="1" dirty="0">
                <a:solidFill>
                  <a:schemeClr val="bg1"/>
                </a:solidFill>
              </a:rPr>
              <a:t>подделка</a:t>
            </a:r>
            <a:r>
              <a:rPr lang="ru-RU" i="1" dirty="0">
                <a:solidFill>
                  <a:schemeClr val="bg1"/>
                </a:solidFill>
              </a:rPr>
              <a:t>»</a:t>
            </a:r>
            <a:r>
              <a:rPr lang="be-BY" i="1" dirty="0">
                <a:solidFill>
                  <a:schemeClr val="bg1"/>
                </a:solidFill>
              </a:rPr>
              <a:t>)</a:t>
            </a:r>
            <a:r>
              <a:rPr lang="be-BY" dirty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5485" y="1429529"/>
            <a:ext cx="46758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000" dirty="0">
                <a:solidFill>
                  <a:schemeClr val="bg1"/>
                </a:solidFill>
              </a:rPr>
              <a:t>ложная </a:t>
            </a:r>
            <a:r>
              <a:rPr lang="ru-RU" sz="2000" dirty="0">
                <a:solidFill>
                  <a:schemeClr val="bg1"/>
                </a:solidFill>
              </a:rPr>
              <a:t>либо вводящая в заблуждение информация, которая выдается за </a:t>
            </a:r>
            <a:r>
              <a:rPr lang="ru-RU" sz="2000" dirty="0" smtClean="0">
                <a:solidFill>
                  <a:schemeClr val="bg1"/>
                </a:solidFill>
              </a:rPr>
              <a:t>реальную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696052" y="2715766"/>
            <a:ext cx="19965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НА</a:t>
            </a:r>
            <a:r>
              <a:rPr lang="ru-RU" sz="6000" b="1" dirty="0" smtClean="0"/>
              <a:t>70%</a:t>
            </a:r>
            <a:endParaRPr lang="ru-RU" sz="6000" b="1" dirty="0"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15511" y="358398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«утки», </a:t>
            </a:r>
            <a:r>
              <a:rPr lang="ru-RU" dirty="0" err="1"/>
              <a:t>фейки</a:t>
            </a:r>
            <a:r>
              <a:rPr lang="ru-RU" dirty="0"/>
              <a:t>, ложь и </a:t>
            </a:r>
            <a:r>
              <a:rPr lang="ru-RU" dirty="0" smtClean="0"/>
              <a:t>клевета </a:t>
            </a:r>
            <a:r>
              <a:rPr lang="ru-RU" dirty="0"/>
              <a:t>распространяются </a:t>
            </a:r>
            <a:r>
              <a:rPr lang="ru-RU" dirty="0" smtClean="0"/>
              <a:t>быстрее </a:t>
            </a:r>
            <a:r>
              <a:rPr lang="ru-RU" dirty="0"/>
              <a:t>истины </a:t>
            </a:r>
            <a:endParaRPr lang="ru-RU" dirty="0" smtClean="0"/>
          </a:p>
          <a:p>
            <a:r>
              <a:rPr lang="ru-RU" dirty="0" smtClean="0"/>
              <a:t>(по </a:t>
            </a:r>
            <a:r>
              <a:rPr lang="ru-RU" dirty="0"/>
              <a:t>оценкам </a:t>
            </a:r>
            <a:r>
              <a:rPr lang="ru-RU" dirty="0" smtClean="0"/>
              <a:t>зарубежных экспертов)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330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36673"/>
            <a:ext cx="7092280" cy="1879293"/>
          </a:xfrm>
          <a:prstGeom prst="rect">
            <a:avLst/>
          </a:prstGeom>
          <a:solidFill>
            <a:srgbClr val="182C7F">
              <a:alpha val="81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42038" y="2904996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27877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ГЛАВНАЯ ЗАДАЧА СОЗДАТЕЛЕЙ ФЕЙКА: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83567" y="3238430"/>
            <a:ext cx="65552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«перехват» информационной повестки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власти,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государственных СМИ,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субъектов гражданского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общества и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«замыкание» ее на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себя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958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3528" y="771550"/>
            <a:ext cx="24112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 информационной войны.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Фрагмент </a:t>
            </a:r>
            <a:b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</a:t>
            </a: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российского сериала</a:t>
            </a:r>
          </a:p>
        </p:txBody>
      </p:sp>
      <p:pic>
        <p:nvPicPr>
          <p:cNvPr id="3" name="Информационная война_ как это делается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5049"/>
          <a:stretch>
            <a:fillRect/>
          </a:stretch>
        </p:blipFill>
        <p:spPr>
          <a:xfrm>
            <a:off x="2731736" y="524933"/>
            <a:ext cx="5008616" cy="348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7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9"/>
          <a:stretch/>
        </p:blipFill>
        <p:spPr bwMode="auto">
          <a:xfrm>
            <a:off x="0" y="-1"/>
            <a:ext cx="2963333" cy="51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2809480" y="446938"/>
            <a:ext cx="5461388" cy="118870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419872" y="810458"/>
            <a:ext cx="448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РЕКОМЕНДАЦИИ РОДИТЕЛЯМ: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061508" y="670526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19871" y="1851670"/>
            <a:ext cx="5256585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00" fontAlgn="base"/>
            <a:r>
              <a:rPr lang="ru-RU" sz="1400" dirty="0"/>
              <a:t>храните имена пользователей и пароли в </a:t>
            </a:r>
            <a:r>
              <a:rPr lang="ru-RU" sz="1400" dirty="0" smtClean="0"/>
              <a:t>безопасности;</a:t>
            </a:r>
          </a:p>
          <a:p>
            <a:pPr fontAlgn="base"/>
            <a:endParaRPr lang="ru-RU" sz="1400" dirty="0"/>
          </a:p>
          <a:p>
            <a:pPr fontAlgn="base">
              <a:lnSpc>
                <a:spcPct val="50000"/>
              </a:lnSpc>
            </a:pPr>
            <a:r>
              <a:rPr lang="ru-RU" sz="1400" dirty="0"/>
              <a:t>периодически меняйте </a:t>
            </a:r>
            <a:r>
              <a:rPr lang="ru-RU" sz="1400" dirty="0" smtClean="0"/>
              <a:t>пароли;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не разглашайте личную информацию о себе и детях в Интернете, которая могла бы помочь интернет-хищникам найти ваших </a:t>
            </a:r>
            <a:r>
              <a:rPr lang="ru-RU" sz="1400" dirty="0" smtClean="0"/>
              <a:t>детей;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будьте внимательны в социальных сетях. Напомните детям, что все опубликованное в Интернете сразу становится </a:t>
            </a:r>
            <a:r>
              <a:rPr lang="ru-RU" sz="1400" dirty="0" smtClean="0"/>
              <a:t>общедоступным; </a:t>
            </a:r>
          </a:p>
          <a:p>
            <a:pPr fontAlgn="base"/>
            <a:endParaRPr lang="ru-RU" sz="1400" dirty="0" smtClean="0"/>
          </a:p>
          <a:p>
            <a:pPr fontAlgn="base"/>
            <a:r>
              <a:rPr lang="ru-RU" sz="1400" dirty="0"/>
              <a:t>о</a:t>
            </a:r>
            <a:r>
              <a:rPr lang="ru-RU" sz="1400" dirty="0" smtClean="0"/>
              <a:t>бъясните </a:t>
            </a:r>
            <a:r>
              <a:rPr lang="ru-RU" sz="1400" dirty="0"/>
              <a:t>опасность передачи </a:t>
            </a:r>
            <a:r>
              <a:rPr lang="ru-RU" sz="1400" dirty="0" err="1" smtClean="0"/>
              <a:t>геоданных</a:t>
            </a:r>
            <a:r>
              <a:rPr lang="ru-RU" sz="1400" dirty="0" smtClean="0"/>
              <a:t>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 smtClean="0"/>
              <a:t>создайте </a:t>
            </a:r>
            <a:r>
              <a:rPr lang="ru-RU" sz="1400" dirty="0"/>
              <a:t>совместно с детьми список правил использования </a:t>
            </a:r>
            <a:r>
              <a:rPr lang="ru-RU" sz="1400" dirty="0" smtClean="0"/>
              <a:t>Интернета; </a:t>
            </a:r>
            <a:endParaRPr lang="ru-RU" sz="14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202287" y="194310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202287" y="226314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02287" y="266954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202287" y="329946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202287" y="4171089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241528" y="461951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325226" y="3795886"/>
            <a:ext cx="5818774" cy="873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9"/>
          <a:stretch/>
        </p:blipFill>
        <p:spPr bwMode="auto">
          <a:xfrm>
            <a:off x="0" y="-1"/>
            <a:ext cx="2963333" cy="51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19871" y="457783"/>
            <a:ext cx="525658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400" dirty="0"/>
              <a:t>используйте одинаковые правила при общении онлайн и </a:t>
            </a:r>
            <a:r>
              <a:rPr lang="ru-RU" sz="1400" dirty="0" smtClean="0"/>
              <a:t>лично;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 smtClean="0"/>
              <a:t>научите </a:t>
            </a:r>
            <a:r>
              <a:rPr lang="ru-RU" sz="1400" dirty="0"/>
              <a:t>детей тому, что к онлайн и к личному общению применимы одни и те же </a:t>
            </a:r>
            <a:r>
              <a:rPr lang="ru-RU" sz="1400" dirty="0" smtClean="0"/>
              <a:t>правила;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 smtClean="0"/>
              <a:t>установите </a:t>
            </a:r>
            <a:r>
              <a:rPr lang="ru-RU" sz="1400" dirty="0"/>
              <a:t>родительский </a:t>
            </a:r>
            <a:r>
              <a:rPr lang="ru-RU" sz="1400" dirty="0" smtClean="0"/>
              <a:t>контроль;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используйте антивирусные программы на всех </a:t>
            </a:r>
            <a:r>
              <a:rPr lang="ru-RU" sz="1400" dirty="0" smtClean="0"/>
              <a:t>устройствах;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расскажите о существовании фальшивых рекламных </a:t>
            </a:r>
            <a:r>
              <a:rPr lang="ru-RU" sz="1400" dirty="0" smtClean="0"/>
              <a:t>объявлений;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объясните детям об опасности личных встреч с </a:t>
            </a:r>
            <a:r>
              <a:rPr lang="ru-RU" sz="1400" dirty="0" smtClean="0"/>
              <a:t>незнакомцами;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 smtClean="0"/>
              <a:t>периодически </a:t>
            </a:r>
            <a:r>
              <a:rPr lang="ru-RU" sz="1400" dirty="0"/>
              <a:t>смотрите истории поиска в </a:t>
            </a:r>
            <a:r>
              <a:rPr lang="ru-RU" sz="1400" dirty="0" smtClean="0"/>
              <a:t>Интернете</a:t>
            </a:r>
          </a:p>
          <a:p>
            <a:pPr fontAlgn="base"/>
            <a:endParaRPr lang="ru-RU" sz="1400" dirty="0"/>
          </a:p>
          <a:p>
            <a:pPr fontAlgn="base"/>
            <a:endParaRPr lang="ru-RU" sz="1400" dirty="0" smtClean="0"/>
          </a:p>
          <a:p>
            <a:pPr fontAlgn="base"/>
            <a:r>
              <a:rPr lang="ru-RU" sz="1400" dirty="0" smtClean="0"/>
              <a:t>Продемонстрируйте </a:t>
            </a:r>
            <a:r>
              <a:rPr lang="ru-RU" sz="1400" dirty="0"/>
              <a:t>детям максимальную открытость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при </a:t>
            </a:r>
            <a:r>
              <a:rPr lang="ru-RU" sz="1400" dirty="0"/>
              <a:t>отслеживании их действий в Интернете,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чтобы </a:t>
            </a:r>
            <a:r>
              <a:rPr lang="ru-RU" sz="1400" dirty="0"/>
              <a:t>они не ощущали, что за ними шпионят.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202287" y="497225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202287" y="9421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02287" y="1635646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202287" y="1995686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202287" y="2474765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202287" y="28642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202287" y="32960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49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645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5463" y="2568018"/>
            <a:ext cx="5206657" cy="10118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59482"/>
            <a:ext cx="1943708" cy="35396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73067" y="2612275"/>
            <a:ext cx="54670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Информация </a:t>
            </a:r>
            <a:r>
              <a:rPr lang="be-BY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Министерства внутренних дел </a:t>
            </a:r>
            <a:r>
              <a:rPr lang="be-BY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be-BY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e-BY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be-BY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профилактике киберпреступлений </a:t>
            </a:r>
            <a:r>
              <a:rPr lang="be-BY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be-BY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e-BY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be-BY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аудио-, видеоролики, инфографика, памятки)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3" descr="D:\Академия управления\фото1\YQR (1) мвд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750" y="3687081"/>
            <a:ext cx="1224930" cy="122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3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584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Академия управления\фото1\график2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95936" y="123479"/>
            <a:ext cx="5148063" cy="50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75506"/>
            <a:ext cx="3456384" cy="190821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1" y="400021"/>
            <a:ext cx="35283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Уровень доверия населения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Беларуси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государственным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СМИ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2787774"/>
            <a:ext cx="3384375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Уровень доверия </a:t>
            </a:r>
            <a:r>
              <a:rPr lang="ru-RU" sz="1900" dirty="0" smtClean="0"/>
              <a:t>белорусов </a:t>
            </a:r>
            <a:br>
              <a:rPr lang="ru-RU" sz="1900" dirty="0" smtClean="0"/>
            </a:br>
            <a:r>
              <a:rPr lang="ru-RU" sz="1900" dirty="0" smtClean="0"/>
              <a:t>государственным </a:t>
            </a:r>
            <a:r>
              <a:rPr lang="ru-RU" sz="1900" dirty="0"/>
              <a:t>средствам массовой информации растет и составляет </a:t>
            </a:r>
            <a:r>
              <a:rPr lang="ru-RU" sz="1900" dirty="0" smtClean="0"/>
              <a:t>на 2023 год </a:t>
            </a:r>
            <a:br>
              <a:rPr lang="ru-RU" sz="1900" dirty="0" smtClean="0"/>
            </a:br>
            <a:r>
              <a:rPr lang="ru-RU" sz="1900" dirty="0" smtClean="0"/>
              <a:t>почти 55%</a:t>
            </a:r>
            <a:endParaRPr lang="ru-RU" sz="1900" dirty="0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85697" y="2047587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88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0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483517"/>
            <a:ext cx="3582144" cy="187220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21297" y="564526"/>
            <a:ext cx="345638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Сведения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средствах массовой информации 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1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июля 2024 года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5400000">
            <a:off x="385697" y="2330069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297" y="3651870"/>
            <a:ext cx="36541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Зарегистрированы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в </a:t>
            </a:r>
            <a:r>
              <a:rPr lang="ru-RU" i="1" dirty="0"/>
              <a:t>Государственном реестре средств массовой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87288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994"/>
            <a:ext cx="3061508" cy="51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669516" y="389843"/>
            <a:ext cx="518457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 октября 2023 г. в Уголовный кодекс </a:t>
            </a:r>
            <a:r>
              <a:rPr lang="ru-RU" sz="1600" b="1" dirty="0"/>
              <a:t>Республики Польша </a:t>
            </a:r>
            <a:r>
              <a:rPr lang="ru-RU" sz="1600" dirty="0"/>
              <a:t>внесена поправка, предусматривающая наказание за дезинформацию – не менее 8 лет лишения свободы за распространение ложной или вводящей в заблуждение информации, которая направлена «на серьезное нарушение политической системы или экономики </a:t>
            </a:r>
            <a:r>
              <a:rPr lang="ru-RU" sz="1600" dirty="0" smtClean="0"/>
              <a:t>Республики Польша».</a:t>
            </a:r>
          </a:p>
          <a:p>
            <a:endParaRPr lang="ru-RU" sz="1600" dirty="0"/>
          </a:p>
          <a:p>
            <a:r>
              <a:rPr lang="ru-RU" sz="1600" dirty="0"/>
              <a:t>В </a:t>
            </a:r>
            <a:r>
              <a:rPr lang="ru-RU" sz="1600" b="1" dirty="0"/>
              <a:t>ОАЭ</a:t>
            </a:r>
            <a:r>
              <a:rPr lang="ru-RU" sz="1600" dirty="0"/>
              <a:t> за распространение ложной, вредоносной или вводящей в заблуждение информации предусмотрен штраф в размере </a:t>
            </a:r>
            <a:r>
              <a:rPr lang="ru-RU" sz="1600" dirty="0" smtClean="0"/>
              <a:t>около 27,4 </a:t>
            </a:r>
            <a:r>
              <a:rPr lang="ru-RU" sz="1600" dirty="0"/>
              <a:t>тыс. долларов США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и </a:t>
            </a:r>
            <a:r>
              <a:rPr lang="ru-RU" sz="1600" dirty="0"/>
              <a:t>заключение под стражу на срок от 1 года. </a:t>
            </a:r>
            <a:endParaRPr lang="ru-RU" sz="1600" dirty="0" smtClean="0"/>
          </a:p>
          <a:p>
            <a:endParaRPr lang="ru-RU" sz="1600" dirty="0"/>
          </a:p>
          <a:p>
            <a:r>
              <a:rPr lang="ru-RU" sz="1600" dirty="0"/>
              <a:t>В </a:t>
            </a:r>
            <a:r>
              <a:rPr lang="ru-RU" sz="1600" b="1" dirty="0"/>
              <a:t>Республике Корея </a:t>
            </a:r>
            <a:r>
              <a:rPr lang="ru-RU" sz="1600" dirty="0"/>
              <a:t>в случае распространения ложной информации или клеветы нарушителю грозит до 5 лет лишения свободы или штраф до 7 тыс. долларов США.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51270" y="1635646"/>
            <a:ext cx="191824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54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36674"/>
            <a:ext cx="5461388" cy="1800200"/>
          </a:xfrm>
          <a:prstGeom prst="rect">
            <a:avLst/>
          </a:prstGeom>
          <a:solidFill>
            <a:srgbClr val="182C7F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42038" y="2904996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2812663"/>
            <a:ext cx="47058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Первое цифровое устройство – компьютер ENIAC (1946 год) весил 30 тонн и занимал помещение площадью 140 кв. м.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Последняя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версия смартфона от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Apple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весит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170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D:\Академия управления\фото1\hand_iphonex_mockup_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9913" y="236483"/>
            <a:ext cx="5364088" cy="490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88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2" y="0"/>
            <a:ext cx="3124200" cy="51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91881" y="1347614"/>
            <a:ext cx="51845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Статья 10.2. </a:t>
            </a:r>
            <a:r>
              <a:rPr lang="ru-RU" sz="1600" dirty="0"/>
              <a:t>«Оскорбление», </a:t>
            </a:r>
            <a:r>
              <a:rPr lang="ru-RU" sz="1600" b="1" dirty="0"/>
              <a:t>статья 24.4. </a:t>
            </a:r>
            <a:r>
              <a:rPr lang="ru-RU" sz="1600" dirty="0"/>
              <a:t>«Оскорбление должностного лица при исполнении им служебных полномочий», </a:t>
            </a:r>
            <a:r>
              <a:rPr lang="ru-RU" sz="1600" b="1" dirty="0"/>
              <a:t>статья 19.6. </a:t>
            </a:r>
            <a:r>
              <a:rPr lang="ru-RU" sz="1600" dirty="0"/>
              <a:t>«Заведомо ложное сообщение»,</a:t>
            </a:r>
            <a:r>
              <a:rPr lang="ru-RU" sz="1600" b="1" dirty="0"/>
              <a:t> статья 19.11. </a:t>
            </a:r>
            <a:r>
              <a:rPr lang="ru-RU" sz="1600" dirty="0"/>
              <a:t>«Распространение, изготовление, хранение, перевозка информационной продукции, содержащей призывы к экстремистской деятельности или пропагандирующей такую деятельность», </a:t>
            </a:r>
            <a:r>
              <a:rPr lang="ru-RU" sz="1600" b="1" dirty="0"/>
              <a:t>статья 23.4. </a:t>
            </a:r>
            <a:r>
              <a:rPr lang="ru-RU" sz="1600" dirty="0"/>
              <a:t>«Несанкционированный доступ к компьютерной информации», </a:t>
            </a:r>
            <a:r>
              <a:rPr lang="ru-RU" sz="1600" b="1" dirty="0"/>
              <a:t>статья 23.5. </a:t>
            </a:r>
            <a:r>
              <a:rPr lang="ru-RU" sz="1600" dirty="0"/>
              <a:t>«Нарушение законодательства о средствах массовой информации», </a:t>
            </a:r>
            <a:r>
              <a:rPr lang="ru-RU" sz="1600" b="1" dirty="0"/>
              <a:t>статья 24.22</a:t>
            </a:r>
            <a:r>
              <a:rPr lang="ru-RU" sz="1600" dirty="0"/>
              <a:t>. «Распространение средствами массовой информации заведомо ложных сведений, порочащих честь и достоинство Президента Республики Беларусь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173916" y="375507"/>
            <a:ext cx="7700561" cy="82809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461949" y="400021"/>
            <a:ext cx="7214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дминистративная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ответственность в соответствии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Кодексом об административных правонарушениях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448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Академия управления\фото1\5vMdjmrtanQ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4276"/>
            <a:ext cx="3061508" cy="51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91880" y="1336576"/>
            <a:ext cx="51845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Статья 188. </a:t>
            </a:r>
            <a:r>
              <a:rPr lang="ru-RU" sz="1600" dirty="0"/>
              <a:t>«Клевета», </a:t>
            </a:r>
            <a:r>
              <a:rPr lang="ru-RU" sz="1600" b="1" dirty="0"/>
              <a:t>статья 198-1. </a:t>
            </a:r>
            <a:r>
              <a:rPr lang="ru-RU" sz="1600" dirty="0"/>
              <a:t>«Нарушение законодательства о средствах массовой информации», </a:t>
            </a:r>
            <a:r>
              <a:rPr lang="ru-RU" sz="1600" b="1" dirty="0"/>
              <a:t>статья 203-1. </a:t>
            </a:r>
            <a:r>
              <a:rPr lang="ru-RU" sz="1600" dirty="0"/>
              <a:t>«Незаконные действия в отношении информации о частной жизни и персональных данных», </a:t>
            </a:r>
            <a:r>
              <a:rPr lang="ru-RU" sz="1600" b="1" dirty="0"/>
              <a:t>статья 340. </a:t>
            </a:r>
            <a:r>
              <a:rPr lang="ru-RU" sz="1600" dirty="0"/>
              <a:t>«Заведомо ложное сообщение об опасности», </a:t>
            </a:r>
            <a:r>
              <a:rPr lang="ru-RU" sz="1600" b="1" dirty="0"/>
              <a:t>статья 349. </a:t>
            </a:r>
            <a:r>
              <a:rPr lang="ru-RU" sz="1600" dirty="0"/>
              <a:t>«Несанкционированный доступ к компьютерной информации», </a:t>
            </a:r>
            <a:r>
              <a:rPr lang="ru-RU" sz="1600" b="1" dirty="0"/>
              <a:t>статья 350. </a:t>
            </a:r>
            <a:r>
              <a:rPr lang="ru-RU" sz="1600" dirty="0"/>
              <a:t>«Уничтожение, блокирование или модификация компьютерной информации», </a:t>
            </a:r>
            <a:r>
              <a:rPr lang="ru-RU" sz="1600" b="1" dirty="0"/>
              <a:t>статья 352. </a:t>
            </a:r>
            <a:r>
              <a:rPr lang="ru-RU" sz="1600" dirty="0"/>
              <a:t>«Неправомерное завладение компьютерной информацией», </a:t>
            </a:r>
            <a:r>
              <a:rPr lang="ru-RU" sz="1600" b="1" dirty="0"/>
              <a:t>статья 367. </a:t>
            </a:r>
            <a:r>
              <a:rPr lang="ru-RU" sz="1600" dirty="0"/>
              <a:t>«Клевета в отношении Президента Республики Беларусь</a:t>
            </a:r>
            <a:r>
              <a:rPr lang="ru-RU" sz="1600" b="1" dirty="0"/>
              <a:t>», статья 368.</a:t>
            </a:r>
            <a:r>
              <a:rPr lang="ru-RU" sz="1600" dirty="0"/>
              <a:t> «Оскорбление Президента Республики Беларусь», </a:t>
            </a:r>
            <a:r>
              <a:rPr lang="ru-RU" sz="1600" b="1" dirty="0"/>
              <a:t>статья 369. </a:t>
            </a:r>
            <a:r>
              <a:rPr lang="ru-RU" sz="1600" dirty="0"/>
              <a:t>«Оскорбление представителя власти»,</a:t>
            </a:r>
            <a:r>
              <a:rPr lang="ru-RU" sz="1600" b="1" dirty="0"/>
              <a:t> статья 369-1.</a:t>
            </a:r>
            <a:r>
              <a:rPr lang="ru-RU" sz="1600" dirty="0"/>
              <a:t> «Дискредитация Республики Беларусь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173916" y="375507"/>
            <a:ext cx="7700561" cy="82809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461949" y="400021"/>
            <a:ext cx="6638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Уголовная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ответственность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соответствии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Уголовным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кодексом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Республики Беларусь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179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4128" y="-3008"/>
            <a:ext cx="3414440" cy="514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0824" y="446938"/>
            <a:ext cx="7010524" cy="10446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31216" y="553785"/>
            <a:ext cx="6400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отличить правду от вымысла и не стать жертвой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фейка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2852" y="598519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602887" y="2902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52872" y="2052603"/>
            <a:ext cx="4871256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80000"/>
              </a:lnSpc>
            </a:pPr>
            <a:r>
              <a:rPr lang="ru-RU" dirty="0"/>
              <a:t>прочитайте всю новость, а не только </a:t>
            </a:r>
            <a:r>
              <a:rPr lang="ru-RU" dirty="0" smtClean="0"/>
              <a:t>заголовок;</a:t>
            </a:r>
          </a:p>
          <a:p>
            <a:pPr fontAlgn="t">
              <a:lnSpc>
                <a:spcPct val="80000"/>
              </a:lnSpc>
            </a:pPr>
            <a:r>
              <a:rPr lang="ru-RU" dirty="0" smtClean="0"/>
              <a:t> </a:t>
            </a:r>
            <a:endParaRPr lang="ru-RU" dirty="0"/>
          </a:p>
          <a:p>
            <a:pPr fontAlgn="t">
              <a:lnSpc>
                <a:spcPct val="80000"/>
              </a:lnSpc>
            </a:pPr>
            <a:r>
              <a:rPr lang="ru-RU" dirty="0"/>
              <a:t>изучите источник новости или </a:t>
            </a:r>
            <a:r>
              <a:rPr lang="ru-RU" dirty="0" smtClean="0"/>
              <a:t>статьи;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 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проверьте первоисточники </a:t>
            </a:r>
            <a:r>
              <a:rPr lang="ru-RU" dirty="0" smtClean="0"/>
              <a:t>информации;</a:t>
            </a:r>
            <a:endParaRPr lang="ru-RU" dirty="0"/>
          </a:p>
          <a:p>
            <a:pPr fontAlgn="t">
              <a:lnSpc>
                <a:spcPct val="80000"/>
              </a:lnSpc>
            </a:pPr>
            <a:endParaRPr lang="ru-RU" dirty="0"/>
          </a:p>
          <a:p>
            <a:pPr fontAlgn="t">
              <a:lnSpc>
                <a:spcPct val="80000"/>
              </a:lnSpc>
            </a:pPr>
            <a:r>
              <a:rPr lang="ru-RU" dirty="0" smtClean="0"/>
              <a:t>проверьте </a:t>
            </a:r>
            <a:r>
              <a:rPr lang="ru-RU" dirty="0"/>
              <a:t>автора </a:t>
            </a:r>
            <a:r>
              <a:rPr lang="ru-RU" dirty="0" smtClean="0"/>
              <a:t>материала;</a:t>
            </a:r>
          </a:p>
          <a:p>
            <a:pPr fontAlgn="t">
              <a:lnSpc>
                <a:spcPct val="80000"/>
              </a:lnSpc>
            </a:pPr>
            <a:r>
              <a:rPr lang="ru-RU" dirty="0" smtClean="0"/>
              <a:t> </a:t>
            </a:r>
            <a:endParaRPr lang="ru-RU" dirty="0"/>
          </a:p>
          <a:p>
            <a:pPr fontAlgn="t">
              <a:lnSpc>
                <a:spcPct val="80000"/>
              </a:lnSpc>
            </a:pPr>
            <a:r>
              <a:rPr lang="ru-RU" dirty="0"/>
              <a:t>проверьте другие, альтернативные источники; 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если это новость в соцсетях, посмотрите, кто ей </a:t>
            </a:r>
            <a:r>
              <a:rPr lang="ru-RU" dirty="0" smtClean="0"/>
              <a:t>поделился;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25329" y="2157166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10019" y="2592201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10019" y="3040219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10019" y="3464797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10019" y="3889374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53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4128" y="-3008"/>
            <a:ext cx="3414440" cy="514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0824" y="446938"/>
            <a:ext cx="7010524" cy="10446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31216" y="553785"/>
            <a:ext cx="6400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отличить правду от вымысла и не стать жертвой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фейка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2852" y="598519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4141272" y="461103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602887" y="2902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94085" y="42046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52872" y="1635646"/>
            <a:ext cx="472724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80000"/>
              </a:lnSpc>
            </a:pPr>
            <a:r>
              <a:rPr lang="ru-RU" dirty="0"/>
              <a:t>в социальных сетях могут звучать призывы поделиться срочно какой-то новостью – это может стать дополнительным поводом для проверки информации; </a:t>
            </a:r>
            <a:endParaRPr lang="ru-RU" dirty="0" smtClean="0"/>
          </a:p>
          <a:p>
            <a:pPr fontAlgn="t">
              <a:lnSpc>
                <a:spcPct val="80000"/>
              </a:lnSpc>
            </a:pPr>
            <a:endParaRPr lang="ru-RU" dirty="0"/>
          </a:p>
          <a:p>
            <a:pPr fontAlgn="base">
              <a:lnSpc>
                <a:spcPct val="80000"/>
              </a:lnSpc>
            </a:pPr>
            <a:r>
              <a:rPr lang="ru-RU" dirty="0"/>
              <a:t>если это пост в социальных сетях, проверьте аккаунт </a:t>
            </a:r>
            <a:r>
              <a:rPr lang="ru-RU" dirty="0" smtClean="0"/>
              <a:t>пользователя; </a:t>
            </a:r>
          </a:p>
          <a:p>
            <a:pPr fontAlgn="base">
              <a:lnSpc>
                <a:spcPct val="80000"/>
              </a:lnSpc>
            </a:pPr>
            <a:endParaRPr lang="ru-RU" dirty="0"/>
          </a:p>
          <a:p>
            <a:pPr fontAlgn="base">
              <a:lnSpc>
                <a:spcPct val="80000"/>
              </a:lnSpc>
            </a:pPr>
            <a:r>
              <a:rPr lang="ru-RU" dirty="0" smtClean="0"/>
              <a:t>даже </a:t>
            </a:r>
            <a:r>
              <a:rPr lang="ru-RU" dirty="0"/>
              <a:t>если это ваш друг, убедитесь в том, что он компетентен в том, о чем </a:t>
            </a:r>
            <a:r>
              <a:rPr lang="ru-RU" dirty="0" smtClean="0"/>
              <a:t>пишет;</a:t>
            </a:r>
            <a:r>
              <a:rPr lang="ru-RU" dirty="0"/>
              <a:t> </a:t>
            </a:r>
          </a:p>
          <a:p>
            <a:pPr fontAlgn="base">
              <a:lnSpc>
                <a:spcPct val="80000"/>
              </a:lnSpc>
            </a:pPr>
            <a:endParaRPr lang="ru-RU" dirty="0" smtClean="0"/>
          </a:p>
          <a:p>
            <a:pPr fontAlgn="base">
              <a:lnSpc>
                <a:spcPct val="80000"/>
              </a:lnSpc>
            </a:pPr>
            <a:r>
              <a:rPr lang="ru-RU" dirty="0" smtClean="0"/>
              <a:t>запоминайте </a:t>
            </a:r>
            <a:r>
              <a:rPr lang="ru-RU" dirty="0"/>
              <a:t>информационные ресурсы, которым можно и особенно которым нельзя </a:t>
            </a:r>
            <a:r>
              <a:rPr lang="ru-RU" dirty="0" smtClean="0"/>
              <a:t>верить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54070" y="1707654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54070" y="276144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54070" y="346685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54070" y="40936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73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Академия управления\фото1\_a79cc721-a99d-43cc-bcdb-aa55ace7ff15.jpe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18" y="0"/>
            <a:ext cx="321551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35896" y="227917"/>
            <a:ext cx="52596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50" dirty="0"/>
              <a:t>В 2023 году </a:t>
            </a:r>
            <a:r>
              <a:rPr lang="ru-RU" sz="1750" dirty="0" smtClean="0"/>
              <a:t>в Беларуси ограничен </a:t>
            </a:r>
            <a:r>
              <a:rPr lang="ru-RU" sz="1750" dirty="0"/>
              <a:t>доступ 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к </a:t>
            </a:r>
            <a:r>
              <a:rPr lang="ru-RU" sz="1750" b="1" dirty="0"/>
              <a:t>3 388</a:t>
            </a:r>
            <a:r>
              <a:rPr lang="ru-RU" sz="1750" dirty="0"/>
              <a:t> </a:t>
            </a:r>
            <a:r>
              <a:rPr lang="ru-RU" sz="1750" dirty="0" err="1"/>
              <a:t>интернет-ресурсам</a:t>
            </a:r>
            <a:r>
              <a:rPr lang="ru-RU" sz="1750" dirty="0"/>
              <a:t>, 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в </a:t>
            </a:r>
            <a:r>
              <a:rPr lang="ru-RU" sz="1750" dirty="0"/>
              <a:t>первом полугодии 2024 г. – к </a:t>
            </a:r>
            <a:r>
              <a:rPr lang="ru-RU" sz="1750" b="1" dirty="0"/>
              <a:t>1 495</a:t>
            </a:r>
            <a:r>
              <a:rPr lang="ru-RU" sz="1750" dirty="0"/>
              <a:t>. 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Из </a:t>
            </a:r>
            <a:r>
              <a:rPr lang="ru-RU" sz="1750" dirty="0"/>
              <a:t>них за распространение экстремистских материалов в 2023 году ограничен доступ 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к </a:t>
            </a:r>
            <a:r>
              <a:rPr lang="ru-RU" sz="1750" dirty="0"/>
              <a:t>1 565 </a:t>
            </a:r>
            <a:r>
              <a:rPr lang="ru-RU" sz="1750" dirty="0" err="1"/>
              <a:t>интернет-ресурсам</a:t>
            </a:r>
            <a:r>
              <a:rPr lang="ru-RU" sz="1750" dirty="0"/>
              <a:t>, 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за </a:t>
            </a:r>
            <a:r>
              <a:rPr lang="ru-RU" sz="1750" dirty="0"/>
              <a:t>6 месяцев 2024 г. – к 1 004  </a:t>
            </a:r>
            <a:r>
              <a:rPr lang="ru-RU" sz="1750" dirty="0" err="1"/>
              <a:t>интернет-ресурсам</a:t>
            </a:r>
            <a:r>
              <a:rPr lang="ru-RU" sz="1750" dirty="0"/>
              <a:t>.</a:t>
            </a:r>
          </a:p>
          <a:p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В </a:t>
            </a:r>
            <a:r>
              <a:rPr lang="ru-RU" sz="1750" dirty="0"/>
              <a:t>республиканский список экстремистских материалов в первом полугодии 2024 </a:t>
            </a:r>
            <a:r>
              <a:rPr lang="ru-RU" sz="1750" dirty="0" smtClean="0"/>
              <a:t>г. </a:t>
            </a:r>
            <a:r>
              <a:rPr lang="ru-RU" sz="1750" dirty="0" err="1"/>
              <a:t>Мининформом</a:t>
            </a:r>
            <a:r>
              <a:rPr lang="ru-RU" sz="1750" dirty="0"/>
              <a:t> внесено </a:t>
            </a:r>
            <a:r>
              <a:rPr lang="ru-RU" sz="1750" b="1" dirty="0"/>
              <a:t>1 237</a:t>
            </a:r>
            <a:r>
              <a:rPr lang="ru-RU" sz="1750" dirty="0"/>
              <a:t> материалов 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(</a:t>
            </a:r>
            <a:r>
              <a:rPr lang="ru-RU" sz="1750" dirty="0"/>
              <a:t>в 2023 году – 1 735; в 2022 году – 1 381).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87825" y="3579861"/>
            <a:ext cx="5907748" cy="134434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9155" y="3651868"/>
            <a:ext cx="51093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Республиканский </a:t>
            </a: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список экстремистских материалов размещен на сайте Министерства информации Республики Беларусь 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mininform.gov.by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56889" y="442395"/>
            <a:ext cx="1582266" cy="154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D:\Академия управления\фото1\YQR (1) список.jpe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7779" y="3579861"/>
            <a:ext cx="1344345" cy="134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78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8854" cy="51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6641" y="1910934"/>
            <a:ext cx="4126537" cy="10118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0770" y="1914666"/>
            <a:ext cx="3600400" cy="983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ИНФОРМАЦИОННАЯ ГИГИЕНА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59482"/>
            <a:ext cx="1187624" cy="35396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92738" y="2046091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923928" y="3147814"/>
            <a:ext cx="5220072" cy="1440160"/>
          </a:xfrm>
          <a:prstGeom prst="rect">
            <a:avLst/>
          </a:prstGeom>
          <a:solidFill>
            <a:schemeClr val="bg1">
              <a:lumMod val="8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4" name="Прямоугольник 3"/>
          <p:cNvSpPr/>
          <p:nvPr/>
        </p:nvSpPr>
        <p:spPr>
          <a:xfrm>
            <a:off x="4067944" y="3237403"/>
            <a:ext cx="5040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система правил, которым необходимо следовать, чтобы эффективно работать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 </a:t>
            </a:r>
            <a:r>
              <a:rPr lang="ru-RU" dirty="0"/>
              <a:t>источниками информации, а также защититься от чужого деструктивного воздействия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70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75507"/>
            <a:ext cx="7981668" cy="104411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5" y="400021"/>
            <a:ext cx="76510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Как </a:t>
            </a:r>
            <a:r>
              <a:rPr lang="ru-RU" sz="2800" b="1" dirty="0">
                <a:solidFill>
                  <a:schemeClr val="bg1"/>
                </a:solidFill>
              </a:rPr>
              <a:t>избавиться от </a:t>
            </a:r>
            <a:r>
              <a:rPr lang="ru-RU" sz="2800" b="1" dirty="0" smtClean="0">
                <a:solidFill>
                  <a:schemeClr val="bg1"/>
                </a:solidFill>
              </a:rPr>
              <a:t>постоянного  «</a:t>
            </a:r>
            <a:r>
              <a:rPr lang="ru-RU" sz="2800" b="1" dirty="0">
                <a:solidFill>
                  <a:schemeClr val="bg1"/>
                </a:solidFill>
              </a:rPr>
              <a:t>информационного шума</a:t>
            </a:r>
            <a:r>
              <a:rPr lang="ru-RU" sz="2800" b="1" dirty="0" smtClean="0">
                <a:solidFill>
                  <a:schemeClr val="bg1"/>
                </a:solidFill>
              </a:rPr>
              <a:t>»: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49998" y="1852687"/>
            <a:ext cx="7498465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/>
              <a:t>с</a:t>
            </a:r>
            <a:r>
              <a:rPr lang="ru-RU" dirty="0" smtClean="0"/>
              <a:t>оздайте </a:t>
            </a:r>
            <a:r>
              <a:rPr lang="ru-RU" dirty="0"/>
              <a:t>промежутки времени, свободные от </a:t>
            </a:r>
            <a:r>
              <a:rPr lang="ru-RU" dirty="0" smtClean="0"/>
              <a:t>«информационного шума»;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в</a:t>
            </a:r>
            <a:r>
              <a:rPr lang="ru-RU" dirty="0" smtClean="0"/>
              <a:t>ыделите </a:t>
            </a:r>
            <a:r>
              <a:rPr lang="ru-RU" dirty="0"/>
              <a:t>время, в которое вы не потребляете </a:t>
            </a:r>
            <a:r>
              <a:rPr lang="ru-RU" dirty="0" smtClean="0"/>
              <a:t>информацию;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д</a:t>
            </a:r>
            <a:r>
              <a:rPr lang="ru-RU" dirty="0" smtClean="0"/>
              <a:t>айте </a:t>
            </a:r>
            <a:r>
              <a:rPr lang="ru-RU" dirty="0"/>
              <a:t>статьям и видео </a:t>
            </a:r>
            <a:r>
              <a:rPr lang="ru-RU" dirty="0" smtClean="0"/>
              <a:t>«отлежаться», </a:t>
            </a:r>
            <a:r>
              <a:rPr lang="ru-RU" dirty="0"/>
              <a:t>прежде чем их читать или </a:t>
            </a:r>
            <a:r>
              <a:rPr lang="ru-RU" dirty="0" smtClean="0"/>
              <a:t>смотреть;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ч</a:t>
            </a:r>
            <a:r>
              <a:rPr lang="ru-RU" dirty="0" smtClean="0"/>
              <a:t>итайте </a:t>
            </a:r>
            <a:r>
              <a:rPr lang="ru-RU" dirty="0"/>
              <a:t>вечерние или утренние дайджесты новостей, уделяя больше внимания местным и профессиональным </a:t>
            </a:r>
            <a:r>
              <a:rPr lang="ru-RU" dirty="0" smtClean="0"/>
              <a:t>новостям;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п</a:t>
            </a:r>
            <a:r>
              <a:rPr lang="ru-RU" dirty="0" smtClean="0"/>
              <a:t>рофильтруйте </a:t>
            </a:r>
            <a:r>
              <a:rPr lang="ru-RU" dirty="0"/>
              <a:t>свои подписки, отпишитесь от бесполезного контента, используйте </a:t>
            </a:r>
            <a:r>
              <a:rPr lang="ru-RU" dirty="0" err="1"/>
              <a:t>блокировщики</a:t>
            </a:r>
            <a:r>
              <a:rPr lang="ru-RU" dirty="0"/>
              <a:t> рекламы и отключите уведомления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 телефоне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67773" y="128568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424428" y="4227934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91969" y="188482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991969" y="232123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91969" y="2771511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012192" y="325383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991969" y="391563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11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3731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1242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526726" y="1419622"/>
            <a:ext cx="5184575" cy="344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 smtClean="0"/>
              <a:t>боты </a:t>
            </a:r>
            <a:r>
              <a:rPr lang="ru-RU" sz="1600" dirty="0"/>
              <a:t>часто не имеют </a:t>
            </a:r>
            <a:r>
              <a:rPr lang="ru-RU" sz="1600" dirty="0" err="1"/>
              <a:t>аватара</a:t>
            </a:r>
            <a:r>
              <a:rPr lang="ru-RU" sz="1600" dirty="0"/>
              <a:t> или используют абстрактные изображения, фотографии знаменитостей или </a:t>
            </a:r>
            <a:r>
              <a:rPr lang="ru-RU" sz="1600" dirty="0" smtClean="0"/>
              <a:t>животных;</a:t>
            </a:r>
          </a:p>
          <a:p>
            <a:pPr>
              <a:lnSpc>
                <a:spcPct val="80000"/>
              </a:lnSpc>
            </a:pPr>
            <a:endParaRPr lang="ru-RU" sz="1600" dirty="0" smtClean="0"/>
          </a:p>
          <a:p>
            <a:pPr>
              <a:lnSpc>
                <a:spcPct val="80000"/>
              </a:lnSpc>
            </a:pPr>
            <a:r>
              <a:rPr lang="ru-RU" sz="1600" dirty="0"/>
              <a:t>п</a:t>
            </a:r>
            <a:r>
              <a:rPr lang="ru-RU" sz="1600" dirty="0" smtClean="0"/>
              <a:t>рофили </a:t>
            </a:r>
            <a:r>
              <a:rPr lang="ru-RU" sz="1600" dirty="0"/>
              <a:t>ботов обычно не содержат личных данных</a:t>
            </a:r>
            <a:r>
              <a:rPr lang="ru-RU" sz="1600" dirty="0" smtClean="0"/>
              <a:t>.</a:t>
            </a:r>
            <a:br>
              <a:rPr lang="ru-RU" sz="1600" dirty="0" smtClean="0"/>
            </a:br>
            <a:r>
              <a:rPr lang="ru-RU" sz="1600" dirty="0" smtClean="0"/>
              <a:t>В </a:t>
            </a:r>
            <a:r>
              <a:rPr lang="ru-RU" sz="1600" dirty="0"/>
              <a:t>друзьях ботов часто встречаются </a:t>
            </a:r>
            <a:r>
              <a:rPr lang="ru-RU" sz="1600" dirty="0" err="1"/>
              <a:t>фейковые</a:t>
            </a:r>
            <a:r>
              <a:rPr lang="ru-RU" sz="1600" dirty="0"/>
              <a:t>, удаленные или заблокированные </a:t>
            </a:r>
            <a:r>
              <a:rPr lang="ru-RU" sz="1600" dirty="0" smtClean="0"/>
              <a:t>страницы;</a:t>
            </a:r>
          </a:p>
          <a:p>
            <a:pPr>
              <a:lnSpc>
                <a:spcPct val="80000"/>
              </a:lnSpc>
            </a:pPr>
            <a:endParaRPr lang="ru-RU" sz="1600" dirty="0" smtClean="0"/>
          </a:p>
          <a:p>
            <a:pPr>
              <a:lnSpc>
                <a:spcPct val="80000"/>
              </a:lnSpc>
            </a:pPr>
            <a:r>
              <a:rPr lang="ru-RU" sz="1600" dirty="0"/>
              <a:t>б</a:t>
            </a:r>
            <a:r>
              <a:rPr lang="ru-RU" sz="1600" dirty="0" smtClean="0"/>
              <a:t>оты </a:t>
            </a:r>
            <a:r>
              <a:rPr lang="ru-RU" sz="1600" dirty="0"/>
              <a:t>активно комментируют, используя одинаковые формулировки, распространяют рекламу, спам и ложную </a:t>
            </a:r>
            <a:r>
              <a:rPr lang="ru-RU" sz="1600" dirty="0" smtClean="0"/>
              <a:t>информацию;</a:t>
            </a:r>
          </a:p>
          <a:p>
            <a:pPr>
              <a:lnSpc>
                <a:spcPct val="80000"/>
              </a:lnSpc>
            </a:pPr>
            <a:endParaRPr lang="ru-RU" sz="1600" dirty="0" smtClean="0"/>
          </a:p>
          <a:p>
            <a:pPr>
              <a:lnSpc>
                <a:spcPct val="80000"/>
              </a:lnSpc>
            </a:pPr>
            <a:r>
              <a:rPr lang="ru-RU" sz="1600" dirty="0"/>
              <a:t>о</a:t>
            </a:r>
            <a:r>
              <a:rPr lang="ru-RU" sz="1600" dirty="0" smtClean="0"/>
              <a:t>печатки </a:t>
            </a:r>
            <a:r>
              <a:rPr lang="ru-RU" sz="1600" dirty="0"/>
              <a:t>и орфографические ошибки мешают боту воспринимать текст </a:t>
            </a:r>
            <a:r>
              <a:rPr lang="ru-RU" sz="1600" dirty="0" smtClean="0"/>
              <a:t>корректно;</a:t>
            </a:r>
          </a:p>
          <a:p>
            <a:pPr>
              <a:lnSpc>
                <a:spcPct val="80000"/>
              </a:lnSpc>
            </a:pPr>
            <a:endParaRPr lang="ru-RU" sz="1600" dirty="0" smtClean="0"/>
          </a:p>
          <a:p>
            <a:pPr>
              <a:lnSpc>
                <a:spcPct val="80000"/>
              </a:lnSpc>
            </a:pPr>
            <a:r>
              <a:rPr lang="ru-RU" sz="1600" dirty="0"/>
              <a:t>б</a:t>
            </a:r>
            <a:r>
              <a:rPr lang="ru-RU" sz="1600" dirty="0" smtClean="0"/>
              <a:t>оты </a:t>
            </a:r>
            <a:r>
              <a:rPr lang="ru-RU" sz="1600" dirty="0"/>
              <a:t>не реагируют на аббревиатуры, сокращения и не понимают эмоциональный или саркастический </a:t>
            </a:r>
            <a:r>
              <a:rPr lang="ru-RU" sz="1600" dirty="0" smtClean="0"/>
              <a:t>контекст</a:t>
            </a:r>
            <a:endParaRPr lang="ru-RU" sz="16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303704" y="375507"/>
            <a:ext cx="5652672" cy="82809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517927" y="423767"/>
            <a:ext cx="5942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РАСПОЗНАТЬ, 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НАСТОЯЩИЙ ПЕРЕД ВАМИ ЧЕЛОВЕК ИЛИ БОТ: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12640" y="1431703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312640" y="2218687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312640" y="3020661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308763" y="383491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312640" y="436228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86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0270"/>
            <a:ext cx="9144001" cy="515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6065" y="2502360"/>
            <a:ext cx="7651868" cy="2445654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71600" y="2631583"/>
            <a:ext cx="721982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Надо показывать реальную действительность. В конце концов это побеждает. </a:t>
            </a:r>
            <a:r>
              <a:rPr lang="ru-RU" sz="19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</a:t>
            </a:r>
            <a:r>
              <a:rPr lang="ru-RU" sz="1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это на день, на два. А потом все это развеется. Поэтому не надо </a:t>
            </a:r>
            <a:r>
              <a:rPr lang="ru-RU" sz="19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фейков</a:t>
            </a:r>
            <a:r>
              <a:rPr lang="ru-RU" sz="1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Не надо давать ложную неправильную информацию. Надо делать все достойно, красиво, чтобы потом не оправдываться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5496" y="1817405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00901" y="2085989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419934" y="1000464"/>
            <a:ext cx="296762" cy="113507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002236" y="4086536"/>
            <a:ext cx="702614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Республики Беларусь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А.Г.Лукашенко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встрече с Государственным секретарем Совета Безопасности </a:t>
            </a:r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Республики 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</a:t>
            </a:r>
            <a:r>
              <a:rPr lang="ru-RU" sz="15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А.Г.Вольфовичем</a:t>
            </a:r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сентября 2022 г.</a:t>
            </a:r>
          </a:p>
        </p:txBody>
      </p:sp>
    </p:spTree>
    <p:extLst>
      <p:ext uri="{BB962C8B-B14F-4D97-AF65-F5344CB8AC3E}">
        <p14:creationId xmlns:p14="http://schemas.microsoft.com/office/powerpoint/2010/main" val="189968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D:\Академия управления\фото1\YQR (1) список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1165689"/>
            <a:ext cx="23042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Академия управления\фото1\YQR (1) мвд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7381" y="1200189"/>
            <a:ext cx="230425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75507"/>
            <a:ext cx="7981668" cy="78366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706659" y="505730"/>
            <a:ext cx="3730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67773" y="128568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437341" y="4443958"/>
            <a:ext cx="270665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16016" y="3350505"/>
            <a:ext cx="35894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i="1" dirty="0" smtClean="0"/>
              <a:t>Республиканский </a:t>
            </a:r>
            <a:r>
              <a:rPr lang="ru-RU" sz="1500" i="1" dirty="0"/>
              <a:t>список экстремистских материалов размещен на сайте Министерства информации Республики Беларусь </a:t>
            </a:r>
            <a:r>
              <a:rPr lang="ru-RU" sz="1500" i="1" dirty="0" smtClean="0"/>
              <a:t>mininform.gov.by</a:t>
            </a:r>
            <a:endParaRPr lang="ru-RU" sz="15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45274" y="3342954"/>
            <a:ext cx="42484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1500" i="1" dirty="0" smtClean="0"/>
              <a:t>Информация </a:t>
            </a:r>
            <a:r>
              <a:rPr lang="be-BY" sz="1500" i="1" dirty="0"/>
              <a:t>Министерства внутренних дел Республики Беларусь </a:t>
            </a:r>
            <a:r>
              <a:rPr lang="be-BY" sz="1500" i="1" dirty="0" smtClean="0"/>
              <a:t/>
            </a:r>
            <a:br>
              <a:rPr lang="be-BY" sz="1500" i="1" dirty="0" smtClean="0"/>
            </a:br>
            <a:r>
              <a:rPr lang="be-BY" sz="1500" i="1" dirty="0" smtClean="0"/>
              <a:t>по </a:t>
            </a:r>
            <a:r>
              <a:rPr lang="be-BY" sz="1500" i="1" dirty="0"/>
              <a:t>профилактике киберпреступлений </a:t>
            </a:r>
            <a:r>
              <a:rPr lang="be-BY" sz="1500" i="1" dirty="0" smtClean="0"/>
              <a:t/>
            </a:r>
            <a:br>
              <a:rPr lang="be-BY" sz="1500" i="1" dirty="0" smtClean="0"/>
            </a:br>
            <a:r>
              <a:rPr lang="be-BY" sz="1500" i="1" dirty="0" smtClean="0"/>
              <a:t>(</a:t>
            </a:r>
            <a:r>
              <a:rPr lang="be-BY" sz="1500" i="1" dirty="0"/>
              <a:t>аудио-, видеоролики, инфографика, памятки)</a:t>
            </a:r>
            <a:endParaRPr lang="ru-RU" sz="1500" dirty="0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0420" y="4568139"/>
            <a:ext cx="2083879" cy="43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кадемия управления\фото1\график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9144001" cy="513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7"/>
            <a:ext cx="4230216" cy="11161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1" y="456515"/>
            <a:ext cx="3960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Доступность Интернета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белорусов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067694"/>
            <a:ext cx="367240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Согласно «Глобальному инновационному индексу 2023», опубликованному Всемирной организацией интеллектуальной собственности,</a:t>
            </a:r>
            <a:r>
              <a:rPr lang="ru-RU" sz="1900" b="1" dirty="0"/>
              <a:t> Беларусь</a:t>
            </a:r>
            <a:r>
              <a:rPr lang="ru-RU" sz="1900" dirty="0"/>
              <a:t> </a:t>
            </a:r>
            <a:r>
              <a:rPr lang="ru-RU" sz="1900" b="1" dirty="0"/>
              <a:t>заняла</a:t>
            </a:r>
            <a:r>
              <a:rPr lang="ru-RU" sz="1900" dirty="0"/>
              <a:t> </a:t>
            </a:r>
            <a:r>
              <a:rPr lang="ru-RU" sz="1900" b="1" dirty="0"/>
              <a:t>22-е место среди </a:t>
            </a:r>
            <a:r>
              <a:rPr lang="ru-RU" sz="1900" b="1" dirty="0" smtClean="0"/>
              <a:t>132-х </a:t>
            </a:r>
            <a:br>
              <a:rPr lang="ru-RU" sz="1900" b="1" dirty="0" smtClean="0"/>
            </a:br>
            <a:r>
              <a:rPr lang="ru-RU" sz="1900" b="1" dirty="0" smtClean="0"/>
              <a:t>государств </a:t>
            </a:r>
            <a:r>
              <a:rPr lang="ru-RU" sz="1900" b="1" dirty="0"/>
              <a:t>по показателю «Доступ к ИКТ»</a:t>
            </a:r>
            <a:endParaRPr lang="ru-RU" sz="1900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1365870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7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кадемия управления\фото1\график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63389" cy="515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483518"/>
            <a:ext cx="2718048" cy="15762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1" y="564526"/>
            <a:ext cx="24482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Белорусы </a:t>
            </a: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Сети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2787774"/>
            <a:ext cx="38884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по данным </a:t>
            </a:r>
            <a:r>
              <a:rPr lang="ru-RU" i="1" dirty="0" smtClean="0"/>
              <a:t>агентства </a:t>
            </a:r>
            <a:br>
              <a:rPr lang="ru-RU" i="1" dirty="0" smtClean="0"/>
            </a:br>
            <a:r>
              <a:rPr lang="ru-RU" i="1" dirty="0" err="1" smtClean="0"/>
              <a:t>We</a:t>
            </a:r>
            <a:r>
              <a:rPr lang="ru-RU" i="1" dirty="0" smtClean="0"/>
              <a:t> </a:t>
            </a:r>
            <a:r>
              <a:rPr lang="ru-RU" i="1" dirty="0" err="1"/>
              <a:t>are</a:t>
            </a:r>
            <a:r>
              <a:rPr lang="ru-RU" i="1" dirty="0"/>
              <a:t> </a:t>
            </a:r>
            <a:r>
              <a:rPr lang="ru-RU" i="1" dirty="0" err="1" smtClean="0"/>
              <a:t>Social</a:t>
            </a:r>
            <a:r>
              <a:rPr lang="ru-RU" i="1" dirty="0" smtClean="0"/>
              <a:t>, в 2024 году проникновение </a:t>
            </a:r>
            <a:r>
              <a:rPr lang="ru-RU" i="1" dirty="0"/>
              <a:t>Интернета в </a:t>
            </a:r>
            <a:r>
              <a:rPr lang="ru-RU" i="1" dirty="0" smtClean="0"/>
              <a:t>Беларуси составило 89,5%, </a:t>
            </a:r>
            <a:r>
              <a:rPr lang="ru-RU" i="1" dirty="0"/>
              <a:t>России </a:t>
            </a:r>
            <a:r>
              <a:rPr lang="ru-RU" i="1" dirty="0" smtClean="0"/>
              <a:t>– 90,4</a:t>
            </a:r>
            <a:r>
              <a:rPr lang="ru-RU" i="1" dirty="0"/>
              <a:t>%, Казахстане – 92,3%, Польше – 88,1%, Литве – 89%, Латвии – 92,9%, Украине – 79,2</a:t>
            </a:r>
            <a:r>
              <a:rPr lang="ru-RU" i="1" dirty="0" smtClean="0"/>
              <a:t>%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1926529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29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82612" y="2904996"/>
            <a:ext cx="5461388" cy="1292662"/>
          </a:xfrm>
          <a:prstGeom prst="rect">
            <a:avLst/>
          </a:prstGeom>
          <a:solidFill>
            <a:srgbClr val="182C7F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532440" y="3097777"/>
            <a:ext cx="180020" cy="907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057669" y="3032803"/>
            <a:ext cx="42780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Сегодня интернет-инфраструктура потребляет </a:t>
            </a:r>
            <a:r>
              <a:rPr 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</a:t>
            </a:r>
            <a:r>
              <a:rPr lang="ru-RU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6%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12% производимого на Земле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электричества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38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0"/>
            <a:ext cx="8892480" cy="513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059582"/>
            <a:ext cx="26642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середине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1980-х гг. человек получал за сутки информацию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объеме, эквивалентном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40–50 выпускам газет,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2010-е гг. «цифра» выросла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175 выпусков </a:t>
            </a:r>
          </a:p>
        </p:txBody>
      </p:sp>
    </p:spTree>
    <p:extLst>
      <p:ext uri="{BB962C8B-B14F-4D97-AF65-F5344CB8AC3E}">
        <p14:creationId xmlns:p14="http://schemas.microsoft.com/office/powerpoint/2010/main" val="156853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кадемия управления\фото1\_968e87bc-3777-4bc2-83a1-5681d242d11f.jpe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0" y="0"/>
            <a:ext cx="9168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8172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 flipH="1">
            <a:off x="909613" y="3154609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30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20538"/>
            <a:ext cx="9144001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67944" y="727690"/>
            <a:ext cx="4752527" cy="3428236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211959" y="915566"/>
            <a:ext cx="4490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Никогда не требовал фильтровать информацию, создавая в СМИ «параллельные миры» всеобщего благоденствия и замалчивая острые темы. Мой подход вы знаете: люди должны видеть и знать правду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275856" y="693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198695" y="1079222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283966" y="3147814"/>
            <a:ext cx="453650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Республики Беларусь </a:t>
            </a:r>
            <a:r>
              <a:rPr lang="ru-RU" sz="15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А.Г.Лукашенко</a:t>
            </a:r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 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мая 2024 г. на Форуме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медийного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сообщества </a:t>
            </a:r>
            <a:endParaRPr lang="ru-RU" sz="15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г.Могилеве</a:t>
            </a:r>
            <a:endParaRPr lang="ru-RU" sz="15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925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Академия управления\фото1\_232bf44f-b16e-41c5-8417-62b35e98627b.jpe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1466" y="0"/>
            <a:ext cx="91654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21467" y="2931791"/>
            <a:ext cx="7401779" cy="1656184"/>
          </a:xfrm>
          <a:prstGeom prst="rect">
            <a:avLst/>
          </a:prstGeom>
          <a:solidFill>
            <a:srgbClr val="182C7F">
              <a:alpha val="6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31354" y="3005539"/>
            <a:ext cx="7008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ЗАПАДНЫХ ХОЗЯЕВ СЕТИ: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0944" y="3627514"/>
            <a:ext cx="6629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запугать </a:t>
            </a:r>
            <a:r>
              <a:rPr lang="ru-R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мире всех</a:t>
            </a:r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кто проводит либо собирается проводить независимую внешнюю политику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0572" y="3104293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05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904</Words>
  <Application>Microsoft Office PowerPoint</Application>
  <PresentationFormat>Экран (16:9)</PresentationFormat>
  <Paragraphs>124</Paragraphs>
  <Slides>29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</cp:lastModifiedBy>
  <cp:revision>105</cp:revision>
  <dcterms:created xsi:type="dcterms:W3CDTF">2024-07-24T10:48:12Z</dcterms:created>
  <dcterms:modified xsi:type="dcterms:W3CDTF">2024-08-09T05:51:38Z</dcterms:modified>
</cp:coreProperties>
</file>